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257" r:id="rId4"/>
    <p:sldId id="291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8" r:id="rId16"/>
    <p:sldId id="275" r:id="rId17"/>
    <p:sldId id="280" r:id="rId18"/>
    <p:sldId id="277" r:id="rId19"/>
    <p:sldId id="281" r:id="rId20"/>
    <p:sldId id="278" r:id="rId21"/>
    <p:sldId id="279" r:id="rId22"/>
    <p:sldId id="284" r:id="rId23"/>
    <p:sldId id="282" r:id="rId24"/>
    <p:sldId id="283" r:id="rId25"/>
    <p:sldId id="285" r:id="rId26"/>
    <p:sldId id="286" r:id="rId27"/>
    <p:sldId id="288" r:id="rId28"/>
    <p:sldId id="287" r:id="rId29"/>
    <p:sldId id="299" r:id="rId30"/>
    <p:sldId id="272" r:id="rId31"/>
    <p:sldId id="292" r:id="rId32"/>
    <p:sldId id="274" r:id="rId33"/>
    <p:sldId id="293" r:id="rId34"/>
    <p:sldId id="294" r:id="rId35"/>
    <p:sldId id="295" r:id="rId36"/>
    <p:sldId id="296" r:id="rId37"/>
    <p:sldId id="297" r:id="rId38"/>
    <p:sldId id="289" r:id="rId39"/>
    <p:sldId id="29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EB48B-CEA6-499C-9A90-6DE65673AC6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9A9C4-D87C-4436-9B8C-94AB81182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9A9C4-D87C-4436-9B8C-94AB81182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38B32-C709-41DB-90EE-AA24B16C8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474D8C-DF25-4261-9065-1CBC9CAF5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E54B5-A40B-4A2C-91D9-C5A1A3D5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D79AE-C01D-4A49-AF9F-72EE8B01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4BE03-276B-4372-948A-90F52606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A47C0-997F-4EED-9BBA-9F35EF6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AA4BCB-E958-4AFA-A6CD-7A7DC66E6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4DB5B-03F7-4759-8FCF-7F68650C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2C71E-3E56-4EE6-BDA6-8E198B52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F574C-4747-46CF-9F2B-F32694FB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6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B4A225-DD81-4A07-95CD-AFF66E3ED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B518B-343C-4117-BF62-C00CA9572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8C288-AD68-4281-AA15-B08B6879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FB39E-84D2-4362-AA09-D6DCCFED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D0501-A34B-4561-A6B2-77A8E61C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6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AC5F6-9DEC-47B0-A180-7BA5D56C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80099-3787-4C4B-9F63-963E3D41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DA1F4-A1F9-4F25-B88D-6F8DA646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98A69-8271-4AF9-869A-208FA9E0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69FA8-A111-4AF6-8826-1AC5D671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D42EC-D0DC-41FA-990C-4F7BD16D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AD8E2-BC62-4F39-91EE-17ADD5343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308869-DE20-40D1-950F-4328A9DD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C89EF-9BA1-4398-A41C-9A3D690E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89F5D-6C74-4D1F-A656-C848A9D0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7D2D3-FA72-444F-AD35-85B02A2A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43E90-8F25-4064-99C3-E861D6B5F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A6DB49-B3E3-43A7-9A1D-F6C4109D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E40BCC-FF36-4B8E-A2BF-BF3F6834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D6E5D-887A-438A-8A7E-6EB1E660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AD584D-57C6-4426-A22C-DB9C787D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5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9EF96-B2D1-44B2-A7DB-1C82139E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7A7350-D0EE-4DA4-B386-6184F4E6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D6C74C-554E-4CBB-9AE0-AA26BDEEF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B28999-7204-4FC8-8A2C-0C723FC1E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2B927F-0216-41BC-B02D-0ED3F191A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CC3778-5004-4571-8D32-25E4ECB3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509036-A562-46A8-B936-61D6979E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E62549-BFF0-4DCC-BB6D-E8DB59D4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6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CC009-FF56-4CF3-997E-3270682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972D57-1474-4AFA-AE85-BD04E0E1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E11C26-94B9-447E-9BD1-34ACAAD6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7501A9-7A3E-48ED-B1B4-C33DFE06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28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9D89B8-29DA-433B-B945-DC222833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5B623F-7C70-4EEB-9C74-EABE74EA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4A5BF-F218-4944-B81B-07B61A5A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C4DB7-533A-4441-B14C-3B706F92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4CAE3-391F-4E23-AFFC-AA0F7D82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F743BC-B90A-4F21-A290-FC13F7207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69FBFF-4208-4165-944C-AB78D6E8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BAB7B-CEA9-494F-A2C2-9E65F43C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4E600A-E569-4AB2-990E-A1612900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2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9D386-19C2-486D-A2E8-853BA063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1F2C11-462C-4F95-BBC6-FC3E3F3DD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F76921-1707-4C3B-829D-388708275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42A34-1E30-43E6-8C1B-EB20A266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87014-EAF8-4B82-A373-4CF86687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EB12D6-A8F7-4EB2-8BA2-3159CA12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01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BBAFAD-996B-4F36-8525-97C79A41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7D924C-0254-4C9A-A7DF-ADD93D307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9E20CE-47B9-4FCA-999C-481A5F23A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7C99-079C-402E-9D3D-970A5F8FD7F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6365D9-55AB-4058-AE9B-5B0EC51D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D6ED7-DA35-4507-986E-DF4AD4C55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C16C7-ED78-4E94-88DF-D45F7820F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5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03E27B-16AC-445F-BD4E-7F66B82B6B10}"/>
              </a:ext>
            </a:extLst>
          </p:cNvPr>
          <p:cNvSpPr txBox="1"/>
          <p:nvPr/>
        </p:nvSpPr>
        <p:spPr>
          <a:xfrm>
            <a:off x="665015" y="1121333"/>
            <a:ext cx="10911373" cy="368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useful information from exact diagonalization ground state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汪  士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BA8E7D9-9450-4844-9D4B-8DDB1012C3CF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F16AFF1-25A7-455F-9804-813D30FB0743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A4A5F3-9752-445D-8C0B-41C87B9CD48E}"/>
              </a:ext>
            </a:extLst>
          </p:cNvPr>
          <p:cNvGrpSpPr/>
          <p:nvPr/>
        </p:nvGrpSpPr>
        <p:grpSpPr>
          <a:xfrm>
            <a:off x="0" y="920320"/>
            <a:ext cx="12242532" cy="5580302"/>
            <a:chOff x="0" y="900000"/>
            <a:chExt cx="12242532" cy="558030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A848063-CFCB-4712-98E3-9800E979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00302"/>
              <a:ext cx="6482532" cy="28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B590578-48CB-4323-A96C-1C751933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3600302"/>
              <a:ext cx="6482532" cy="288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759E9E3-38AD-4D93-8B6D-A1446EB26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00" y="900000"/>
              <a:ext cx="6482532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84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0CFDBE-6CB8-430D-A7EE-63F1A5D563E5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ECADECC-81A3-4460-996D-94005BFAB63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64E961-44BA-4071-84B0-6FC12AE45462}"/>
              </a:ext>
            </a:extLst>
          </p:cNvPr>
          <p:cNvGrpSpPr/>
          <p:nvPr/>
        </p:nvGrpSpPr>
        <p:grpSpPr>
          <a:xfrm>
            <a:off x="406868" y="873544"/>
            <a:ext cx="7550316" cy="5760000"/>
            <a:chOff x="406868" y="893864"/>
            <a:chExt cx="7550316" cy="57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C176793-09AA-4900-938C-A73DE348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184" y="3773864"/>
              <a:ext cx="3840000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77DA812-B01A-4B4A-9BCF-73564520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28" y="893864"/>
              <a:ext cx="3840000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D9D51CE-8F92-4343-98FC-DE9387C8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68" y="3773864"/>
              <a:ext cx="3840000" cy="28800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3497316-7323-4E90-B2F5-D63263F754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02"/>
          <a:stretch/>
        </p:blipFill>
        <p:spPr>
          <a:xfrm>
            <a:off x="8148320" y="808291"/>
            <a:ext cx="3840000" cy="36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4D4451-2EA6-4D3D-AB57-968359EF6553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5ABA091-E1CF-4E10-A7BB-5600D8CF2302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8D1F9A-C573-4F14-BAC8-BBA003B97F19}"/>
              </a:ext>
            </a:extLst>
          </p:cNvPr>
          <p:cNvGrpSpPr/>
          <p:nvPr/>
        </p:nvGrpSpPr>
        <p:grpSpPr>
          <a:xfrm>
            <a:off x="335280" y="821600"/>
            <a:ext cx="4456750" cy="5940000"/>
            <a:chOff x="0" y="720000"/>
            <a:chExt cx="4456750" cy="594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1B98DAF-2CB1-47FD-BFEF-8028DF94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0000"/>
              <a:ext cx="4456750" cy="19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E47EAB-355A-4BE2-AE3B-28C98025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0000"/>
              <a:ext cx="4456750" cy="19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18982C-1B55-4EA7-BFC4-7DAD9FAB2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80000"/>
              <a:ext cx="4456750" cy="19800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EBE9516-1A60-4576-A658-9441E3B9E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0" y="57200"/>
            <a:ext cx="2612064" cy="261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F8861D0-9489-4099-A046-3290AE7ECF5E}"/>
                  </a:ext>
                </a:extLst>
              </p:cNvPr>
              <p:cNvSpPr/>
              <p:nvPr/>
            </p:nvSpPr>
            <p:spPr>
              <a:xfrm>
                <a:off x="4670111" y="2309553"/>
                <a:ext cx="7085010" cy="395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𝐹𝑀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Finding the maximum and minimum value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constraint: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the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fulfilled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F8861D0-9489-4099-A046-3290AE7EC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11" y="2309553"/>
                <a:ext cx="7085010" cy="3955698"/>
              </a:xfrm>
              <a:prstGeom prst="rect">
                <a:avLst/>
              </a:prstGeom>
              <a:blipFill>
                <a:blip r:embed="rId7"/>
                <a:stretch>
                  <a:fillRect l="-1119" b="-2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36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B047E5-3913-41E5-B2F6-A70CEB36A2AA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D34330-56A1-4000-9770-F76106E47A7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80EA74-2783-403C-8818-5AE61946D67D}"/>
              </a:ext>
            </a:extLst>
          </p:cNvPr>
          <p:cNvGrpSpPr/>
          <p:nvPr/>
        </p:nvGrpSpPr>
        <p:grpSpPr>
          <a:xfrm>
            <a:off x="245972" y="950520"/>
            <a:ext cx="7680000" cy="5760000"/>
            <a:chOff x="286612" y="757480"/>
            <a:chExt cx="7680000" cy="57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1F5C6F-DBBB-482E-999C-85A88A78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612" y="757480"/>
              <a:ext cx="3840000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F7DA38-437E-4548-B90A-ABFA30AA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12" y="3637480"/>
              <a:ext cx="3840000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3A6EDE-CEAC-441F-BA09-DC880EC9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12" y="3637480"/>
              <a:ext cx="3840000" cy="288000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450D5D3-0895-4144-AE35-D16764F9C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7"/>
          <a:stretch/>
        </p:blipFill>
        <p:spPr>
          <a:xfrm>
            <a:off x="7760108" y="856655"/>
            <a:ext cx="4236720" cy="44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7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C916E7-60B8-406E-94E3-D01D27C10560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2039B23-52D0-4681-8F4B-7A51E6C4FB1A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821C6A-A7BD-4C65-84DB-C6C3F7B4B955}"/>
              </a:ext>
            </a:extLst>
          </p:cNvPr>
          <p:cNvGrpSpPr/>
          <p:nvPr/>
        </p:nvGrpSpPr>
        <p:grpSpPr>
          <a:xfrm>
            <a:off x="0" y="900000"/>
            <a:ext cx="12242531" cy="5580000"/>
            <a:chOff x="0" y="900000"/>
            <a:chExt cx="12242531" cy="5580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2617EF1-FB61-4972-BAA4-3EDECD5B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00" y="900000"/>
              <a:ext cx="6482531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1C4F09E-B37B-49A5-8539-1914A2807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3600000"/>
              <a:ext cx="6482531" cy="28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F0B942F-8608-49C9-9E2B-C2432BE9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00000"/>
              <a:ext cx="6482531" cy="2880000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40B50033-715A-4C7D-B8F1-4196E368E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846" y="50800"/>
            <a:ext cx="2983959" cy="29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8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6DBE9F-29D3-4EE6-A90F-65E4F4095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940A05-A15F-4B33-95AC-9F9B6724401C}"/>
              </a:ext>
            </a:extLst>
          </p:cNvPr>
          <p:cNvGrpSpPr/>
          <p:nvPr/>
        </p:nvGrpSpPr>
        <p:grpSpPr>
          <a:xfrm>
            <a:off x="656972" y="798131"/>
            <a:ext cx="8683495" cy="2720055"/>
            <a:chOff x="1744092" y="798131"/>
            <a:chExt cx="8683495" cy="272005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6F01712-86F9-42C5-9619-111CCA092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21" b="21219"/>
            <a:stretch/>
          </p:blipFill>
          <p:spPr>
            <a:xfrm>
              <a:off x="1744092" y="798131"/>
              <a:ext cx="8683495" cy="2520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7F6460-5BDC-47E9-979E-4B81F76DACCC}"/>
                </a:ext>
              </a:extLst>
            </p:cNvPr>
            <p:cNvSpPr txBox="1"/>
            <p:nvPr/>
          </p:nvSpPr>
          <p:spPr>
            <a:xfrm>
              <a:off x="2184400" y="3118076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Config-X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285B07-6CEB-42B6-8C08-925302732FF9}"/>
                </a:ext>
              </a:extLst>
            </p:cNvPr>
            <p:cNvSpPr txBox="1"/>
            <p:nvPr/>
          </p:nvSpPr>
          <p:spPr>
            <a:xfrm>
              <a:off x="4741353" y="3108180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6797B17-6E67-4B00-9C63-84F9524EE1C4}"/>
                </a:ext>
              </a:extLst>
            </p:cNvPr>
            <p:cNvSpPr txBox="1"/>
            <p:nvPr/>
          </p:nvSpPr>
          <p:spPr>
            <a:xfrm>
              <a:off x="7298306" y="3081890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Config-Z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26DC825-D4D7-4640-9268-04F68EED374D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 states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EAC1892-FFD8-4D84-B7B6-975286B0FEC6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FC3372A-63C3-481F-8BF1-467A49259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8" r="10184"/>
          <a:stretch/>
        </p:blipFill>
        <p:spPr>
          <a:xfrm>
            <a:off x="561752" y="3755452"/>
            <a:ext cx="3421320" cy="288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D9ECEEE-29AC-4D7E-8E1D-DE42494AC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5" r="10185"/>
          <a:stretch/>
        </p:blipFill>
        <p:spPr>
          <a:xfrm>
            <a:off x="4185920" y="3755452"/>
            <a:ext cx="3503862" cy="288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4E0112-EB89-4FC1-B8C8-6C7B98FD9E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9" r="9375"/>
          <a:stretch/>
        </p:blipFill>
        <p:spPr>
          <a:xfrm>
            <a:off x="7689782" y="3729162"/>
            <a:ext cx="354887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F23B1D-B263-42EB-A5EB-6A05EDA77259}"/>
                  </a:ext>
                </a:extLst>
              </p:cNvPr>
              <p:cNvSpPr txBox="1"/>
              <p:nvPr/>
            </p:nvSpPr>
            <p:spPr>
              <a:xfrm>
                <a:off x="8607372" y="2432953"/>
                <a:ext cx="3450816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F23B1D-B263-42EB-A5EB-6A05EDA7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372" y="2432953"/>
                <a:ext cx="3450816" cy="781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84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E5ECC4-CA48-4054-99D2-E8831A658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300F66-3E8A-4361-8739-E3EC50DE6BE4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7115B5-82CF-4198-B533-B982C3C30E7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8E57B8A-F2E6-4E83-A51A-B3D3C56F9273}"/>
              </a:ext>
            </a:extLst>
          </p:cNvPr>
          <p:cNvGrpSpPr/>
          <p:nvPr/>
        </p:nvGrpSpPr>
        <p:grpSpPr>
          <a:xfrm>
            <a:off x="81280" y="1722960"/>
            <a:ext cx="10879171" cy="5047280"/>
            <a:chOff x="81280" y="1529920"/>
            <a:chExt cx="10879171" cy="504728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B5FBCE9-D820-44B5-9E29-CAB86A93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40" y="4057200"/>
              <a:ext cx="5672211" cy="25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1165D0-9479-4309-A4D8-9A615C5FB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40" y="1593760"/>
              <a:ext cx="5672211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5FECEF-9B4B-4350-9932-4F4E255D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" y="4057200"/>
              <a:ext cx="5672211" cy="25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9544FE5-9579-4D0A-9726-B2458556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280" y="1529920"/>
              <a:ext cx="3360000" cy="252000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E15C7B1-1047-494F-8CF3-6C993AB19AD2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A14D9E6-F5F5-4204-8FAD-329B1714AE14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ABF582-6D15-4946-8438-B2771F9D9921}"/>
                  </a:ext>
                </a:extLst>
              </p:cNvPr>
              <p:cNvSpPr/>
              <p:nvPr/>
            </p:nvSpPr>
            <p:spPr>
              <a:xfrm>
                <a:off x="5288240" y="982746"/>
                <a:ext cx="6264600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ABF582-6D15-4946-8438-B2771F9D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40" y="982746"/>
                <a:ext cx="6264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35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B2D33B-90EB-45F4-BABB-A56AEFC3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EB9C57-3E55-485C-A1AD-4FEF0D81F975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C3159B0-8C8E-455A-87DB-8DA82C24A853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3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268827-1B9A-456B-85EF-F9DF8D649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82" y="660344"/>
            <a:ext cx="3657607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5B85FF-90EB-4C37-815E-CE6B85EBEE36}"/>
                  </a:ext>
                </a:extLst>
              </p:cNvPr>
              <p:cNvSpPr txBox="1"/>
              <p:nvPr/>
            </p:nvSpPr>
            <p:spPr>
              <a:xfrm>
                <a:off x="374625" y="1931819"/>
                <a:ext cx="7588680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3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5B85FF-90EB-4C37-815E-CE6B85EB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5" y="1931819"/>
                <a:ext cx="7588680" cy="109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23A7645-EAEF-4F2B-A038-C86DB7D41246}"/>
                  </a:ext>
                </a:extLst>
              </p:cNvPr>
              <p:cNvSpPr/>
              <p:nvPr/>
            </p:nvSpPr>
            <p:spPr>
              <a:xfrm>
                <a:off x="635425" y="4270858"/>
                <a:ext cx="10905118" cy="180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parameters are parameterized using “spherical” angles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func>
                      <m:funcPr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4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func>
                      <m:funcPr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altLang="zh-CN" sz="2400" b="0" i="1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2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cover the global phase diagram.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23A7645-EAEF-4F2B-A038-C86DB7D41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5" y="4270858"/>
                <a:ext cx="10905118" cy="1804853"/>
              </a:xfrm>
              <a:prstGeom prst="rect">
                <a:avLst/>
              </a:prstGeom>
              <a:blipFill>
                <a:blip r:embed="rId4"/>
                <a:stretch>
                  <a:fillRect l="-838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6BD432-E84F-42C1-8AF4-78BC42906367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on triangular lattice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6BD432-E84F-42C1-8AF4-78BC42906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1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C6F2183-48A0-4BFF-A5ED-AA1B6C681E6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9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BADAA7-0792-41D1-9CB7-538971709FC0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9ACEB70-A76F-4E80-9DB3-A37EB8D8B110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40C59FC-CDDF-4CB9-8A08-BE7D303609B9}"/>
              </a:ext>
            </a:extLst>
          </p:cNvPr>
          <p:cNvGrpSpPr/>
          <p:nvPr/>
        </p:nvGrpSpPr>
        <p:grpSpPr>
          <a:xfrm>
            <a:off x="0" y="943520"/>
            <a:ext cx="12242531" cy="5760000"/>
            <a:chOff x="0" y="720000"/>
            <a:chExt cx="12242531" cy="57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8FCAFD5-641B-4247-B9BC-F6E2EA0BD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00" y="720000"/>
              <a:ext cx="3840000" cy="28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FED7A47-D1CD-46CC-9C16-845E32AC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720000"/>
              <a:ext cx="6482531" cy="288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2CECE87-28CE-4520-BDF8-35952699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00000"/>
              <a:ext cx="6482531" cy="288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9C5284B-87F2-47A8-BED9-3A2ABB1C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3600000"/>
              <a:ext cx="6482531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68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339999-D7D4-4726-BA1F-D2138D1B77BB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3C888B-42A0-473F-9229-C82EE8525D6E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1DE46A-D3F5-4454-A28E-2AC8E362707D}"/>
              </a:ext>
            </a:extLst>
          </p:cNvPr>
          <p:cNvGrpSpPr/>
          <p:nvPr/>
        </p:nvGrpSpPr>
        <p:grpSpPr>
          <a:xfrm>
            <a:off x="0" y="824480"/>
            <a:ext cx="12242531" cy="5940000"/>
            <a:chOff x="0" y="540000"/>
            <a:chExt cx="12242531" cy="59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2BCC87-B9AA-4A0B-8C38-CD108C09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00" y="540000"/>
              <a:ext cx="3840000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133BD14-DC23-47D9-A922-CC7AE7535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720000"/>
              <a:ext cx="6482531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820154-C8F5-4A5A-8B5A-76A3D157D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00000"/>
              <a:ext cx="6482531" cy="28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3DFE7A-A74F-4F8F-B000-99068B36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3600000"/>
              <a:ext cx="6482531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85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8DCF8D-6B0A-4225-8C24-84859F089C6E}"/>
                  </a:ext>
                </a:extLst>
              </p:cNvPr>
              <p:cNvSpPr txBox="1"/>
              <p:nvPr/>
            </p:nvSpPr>
            <p:spPr>
              <a:xfrm>
                <a:off x="1693353" y="2903711"/>
                <a:ext cx="8805294" cy="3506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Config-X: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2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2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25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den>
                    </m:f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Config-Y: Cyclic permutation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formula for Config-X;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Config-Z: Cyclic permutation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formula for Config-Y.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8DCF8D-6B0A-4225-8C24-84859F089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53" y="2903711"/>
                <a:ext cx="8805294" cy="3506153"/>
              </a:xfrm>
              <a:prstGeom prst="rect">
                <a:avLst/>
              </a:prstGeom>
              <a:blipFill>
                <a:blip r:embed="rId2"/>
                <a:stretch>
                  <a:fillRect l="-900" b="-2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3CC48D3-DB7A-4595-A900-15282793890C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 Direction of Stripe-B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53A100A-E44F-447E-8648-18922764459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665A96-E49B-4357-9FFF-C7A1F7090BF6}"/>
              </a:ext>
            </a:extLst>
          </p:cNvPr>
          <p:cNvGrpSpPr/>
          <p:nvPr/>
        </p:nvGrpSpPr>
        <p:grpSpPr>
          <a:xfrm>
            <a:off x="4296152" y="899731"/>
            <a:ext cx="6202495" cy="2115740"/>
            <a:chOff x="1744092" y="787971"/>
            <a:chExt cx="6202495" cy="211574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2A17146-31DF-49AD-8657-D5BA56196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21" b="21219"/>
            <a:stretch/>
          </p:blipFill>
          <p:spPr>
            <a:xfrm>
              <a:off x="1744092" y="787971"/>
              <a:ext cx="6202495" cy="18000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E57330C-92B3-4F40-8C21-E65512D937D1}"/>
                </a:ext>
              </a:extLst>
            </p:cNvPr>
            <p:cNvSpPr txBox="1"/>
            <p:nvPr/>
          </p:nvSpPr>
          <p:spPr>
            <a:xfrm>
              <a:off x="1744092" y="2503601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Config-X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5362B8-32E1-4C99-948A-4E124F58A6F7}"/>
                </a:ext>
              </a:extLst>
            </p:cNvPr>
            <p:cNvSpPr txBox="1"/>
            <p:nvPr/>
          </p:nvSpPr>
          <p:spPr>
            <a:xfrm>
              <a:off x="3705033" y="2503601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CB5D524-A5FC-469E-BDF5-51E3A6332760}"/>
                </a:ext>
              </a:extLst>
            </p:cNvPr>
            <p:cNvSpPr txBox="1"/>
            <p:nvPr/>
          </p:nvSpPr>
          <p:spPr>
            <a:xfrm>
              <a:off x="5571106" y="2455800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Config-Z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37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0A298E-4059-43DD-96CE-9FC4797E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EBCDDF-5B76-4E0B-9803-B2C410EDF808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F9C4A83-603C-4E14-8030-AA1039BC8F65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91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3BC502-E4E9-4B33-893B-675B638985C5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EB60C4-C9AB-4095-AAB0-79528E7A3786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87267B-D7B1-4907-958F-50CEC7138EAF}"/>
              </a:ext>
            </a:extLst>
          </p:cNvPr>
          <p:cNvGrpSpPr>
            <a:grpSpLocks noChangeAspect="1"/>
          </p:cNvGrpSpPr>
          <p:nvPr/>
        </p:nvGrpSpPr>
        <p:grpSpPr>
          <a:xfrm>
            <a:off x="721364" y="879680"/>
            <a:ext cx="10272061" cy="4860000"/>
            <a:chOff x="0" y="900000"/>
            <a:chExt cx="10818211" cy="51184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94EEB5-54F5-4163-9E8C-E90A3D21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000" y="900000"/>
              <a:ext cx="3360000" cy="25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52EC9E-7F9C-4B19-91AC-B4FBF6688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000" y="1080000"/>
              <a:ext cx="5672211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D55F1D6-FD49-4162-986A-94639DE0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98400"/>
              <a:ext cx="5672211" cy="25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949D072-5259-4262-BB30-AC209CEA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000" y="3498400"/>
              <a:ext cx="5672211" cy="25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6A7361-1DC0-4ED7-B74D-41435BA86E9C}"/>
                  </a:ext>
                </a:extLst>
              </p:cNvPr>
              <p:cNvSpPr/>
              <p:nvPr/>
            </p:nvSpPr>
            <p:spPr>
              <a:xfrm>
                <a:off x="2095149" y="5793323"/>
                <a:ext cx="73333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minimum values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6A7361-1DC0-4ED7-B74D-41435BA86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5793323"/>
                <a:ext cx="7333331" cy="830997"/>
              </a:xfrm>
              <a:prstGeom prst="rect">
                <a:avLst/>
              </a:prstGeom>
              <a:blipFill>
                <a:blip r:embed="rId6"/>
                <a:stretch>
                  <a:fillRect l="-1330" r="-166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10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0A298E-4059-43DD-96CE-9FC4797E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49FBBC-0F5D-46E9-8D07-CD313C45D642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ADE947-B5C7-497F-980C-FCB005C55F8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11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AC35C1-CC82-4C00-81AF-1AC21C74F0F6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Stripe-D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E91E7B-7B7C-472A-93FA-F55B56C10002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2EF517-A257-4CD0-AC58-7916120D9982}"/>
              </a:ext>
            </a:extLst>
          </p:cNvPr>
          <p:cNvGrpSpPr/>
          <p:nvPr/>
        </p:nvGrpSpPr>
        <p:grpSpPr>
          <a:xfrm>
            <a:off x="589280" y="834640"/>
            <a:ext cx="10944531" cy="5072000"/>
            <a:chOff x="0" y="834640"/>
            <a:chExt cx="10944531" cy="507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A01CE0-97AD-4062-A34D-67C787ECA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000" y="834640"/>
              <a:ext cx="3360000" cy="25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8695780-12C4-4397-B628-21219BEE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20" y="1014640"/>
              <a:ext cx="5672211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E56B0DE-A838-46ED-B664-3017FDD3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6640"/>
              <a:ext cx="5672211" cy="25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3B2D797-83A9-40A8-B98C-F65C1785C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20" y="3386640"/>
              <a:ext cx="5672211" cy="25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00098E-B5B1-407D-A532-193D873EA1BF}"/>
                  </a:ext>
                </a:extLst>
              </p:cNvPr>
              <p:cNvSpPr/>
              <p:nvPr/>
            </p:nvSpPr>
            <p:spPr>
              <a:xfrm>
                <a:off x="2095149" y="5793323"/>
                <a:ext cx="73333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minimum values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00098E-B5B1-407D-A532-193D873EA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5793323"/>
                <a:ext cx="7333331" cy="830997"/>
              </a:xfrm>
              <a:prstGeom prst="rect">
                <a:avLst/>
              </a:prstGeom>
              <a:blipFill>
                <a:blip r:embed="rId6"/>
                <a:stretch>
                  <a:fillRect l="-1330" r="-166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50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0A298E-4059-43DD-96CE-9FC4797E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042E7F-D114-46B4-9DAD-7DFE0A1A6875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QSL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390576A-B1EC-4D6E-B476-C6D65F84F7F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6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22252-EF97-45B6-BC31-98BCE7B4BADA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QSL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193C9B8-F3D0-4990-89A5-2C3C211CEC82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F4C02CB-73A8-41D5-BDEF-1D7FF5CD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42" y="35424"/>
            <a:ext cx="3022498" cy="30224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113E02-E388-407C-B67B-B8B26874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5" y="1411297"/>
            <a:ext cx="4633904" cy="3475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11B060-8C6B-4D9A-AFFA-3416C848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5" y="3017282"/>
            <a:ext cx="731521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9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FC538A-F72B-48E4-91C2-A90C417BFA29}"/>
              </a:ext>
            </a:extLst>
          </p:cNvPr>
          <p:cNvGrpSpPr/>
          <p:nvPr/>
        </p:nvGrpSpPr>
        <p:grpSpPr>
          <a:xfrm>
            <a:off x="2397760" y="985521"/>
            <a:ext cx="7294880" cy="5795282"/>
            <a:chOff x="0" y="985521"/>
            <a:chExt cx="7294880" cy="579528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405CBE-D9A8-4394-B6B8-5FB0E139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5" y="4620803"/>
              <a:ext cx="6610169" cy="2160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0FD26A1-4A19-4310-AD0C-118B1A56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5521"/>
              <a:ext cx="7294880" cy="363528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1C155-F2BD-4FC9-B97A-AD4A7DF45684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Neel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1C155-F2BD-4FC9-B97A-AD4A7DF4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289A74-C191-49BA-A865-4FBAC2ED970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9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847BBA-4EAC-4E98-971C-6371D994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12192000" cy="6075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8120F1-692E-4962-AEC8-1B638D56B66C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Phase Diagram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1F7F84-A9F0-4FE9-BBB0-C8035AA8E1C7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FD0AD60-3245-4FEF-8875-240840EAC732}"/>
                  </a:ext>
                </a:extLst>
              </p:cNvPr>
              <p:cNvSpPr/>
              <p:nvPr/>
            </p:nvSpPr>
            <p:spPr>
              <a:xfrm>
                <a:off x="4733107" y="806908"/>
                <a:ext cx="224138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CN" sz="24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FD0AD60-3245-4FEF-8875-240840EAC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07" y="806908"/>
                <a:ext cx="224138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63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03B150-9359-44FE-B0BA-34B1ED9AE22D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03B150-9359-44FE-B0BA-34B1ED9A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136E6D4-F1A2-40C3-B6F4-8AEACFC6D33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9B66A1-3F0F-4E8B-BCC6-CB05CD4E32BB}"/>
              </a:ext>
            </a:extLst>
          </p:cNvPr>
          <p:cNvGrpSpPr/>
          <p:nvPr/>
        </p:nvGrpSpPr>
        <p:grpSpPr>
          <a:xfrm>
            <a:off x="0" y="2449522"/>
            <a:ext cx="12192000" cy="4325162"/>
            <a:chOff x="0" y="2081662"/>
            <a:chExt cx="12192000" cy="43251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791995E-676E-40C1-B5AA-5B77ED11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86824"/>
              <a:ext cx="7200000" cy="43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AE770B1-ECDF-4373-A753-C2AD6840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000" y="2081662"/>
              <a:ext cx="7200000" cy="43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7F1E674-2884-44E1-B7E2-9E7B1B1B44E5}"/>
                  </a:ext>
                </a:extLst>
              </p:cNvPr>
              <p:cNvSpPr/>
              <p:nvPr/>
            </p:nvSpPr>
            <p:spPr>
              <a:xfrm>
                <a:off x="924560" y="815496"/>
                <a:ext cx="10068560" cy="1687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apart from the FM order lie in the plane perpendicular to the [111] direction, we also found disordered states which have the same energy as the FM state but no states with lower energy were found.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7F1E674-2884-44E1-B7E2-9E7B1B1B4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60" y="815496"/>
                <a:ext cx="10068560" cy="1687963"/>
              </a:xfrm>
              <a:prstGeom prst="rect">
                <a:avLst/>
              </a:prstGeom>
              <a:blipFill>
                <a:blip r:embed="rId5"/>
                <a:stretch>
                  <a:fillRect l="-969" r="-242"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1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E74D76-75C3-4D6F-A902-A54E81D60AD9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E74D76-75C3-4D6F-A902-A54E81D60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AFFBCE-AEE2-4E89-80EC-4602F477A76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1E5493-4B96-4DF6-A2DF-639AA0B3AE93}"/>
              </a:ext>
            </a:extLst>
          </p:cNvPr>
          <p:cNvGrpSpPr/>
          <p:nvPr/>
        </p:nvGrpSpPr>
        <p:grpSpPr>
          <a:xfrm>
            <a:off x="9217" y="1080000"/>
            <a:ext cx="7143646" cy="3600000"/>
            <a:chOff x="9217" y="1080000"/>
            <a:chExt cx="7143646" cy="36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E7B2F2-1A28-4890-A480-78022D766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63" r="50695" b="9811"/>
            <a:stretch/>
          </p:blipFill>
          <p:spPr>
            <a:xfrm>
              <a:off x="9217" y="1080000"/>
              <a:ext cx="3336454" cy="36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95F472-16C0-469E-A8EB-2816BD960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67"/>
            <a:stretch/>
          </p:blipFill>
          <p:spPr>
            <a:xfrm>
              <a:off x="3336139" y="1080000"/>
              <a:ext cx="3816724" cy="3600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2145841-642E-43E6-AD97-5D38D77DA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24" y="4353798"/>
            <a:ext cx="5631729" cy="2502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DF974E-71FE-4705-8CFC-2CAD49092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93660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9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016874-53D1-4A1F-8266-AA2EC4C8E1A8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016874-53D1-4A1F-8266-AA2EC4C8E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97EB54C-9BF2-4CF5-B1BC-CFADF3CB928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6CADA4-C940-4B21-A9AC-C4E892B80EF6}"/>
              </a:ext>
            </a:extLst>
          </p:cNvPr>
          <p:cNvGrpSpPr/>
          <p:nvPr/>
        </p:nvGrpSpPr>
        <p:grpSpPr>
          <a:xfrm>
            <a:off x="108797" y="918324"/>
            <a:ext cx="8284684" cy="5655072"/>
            <a:chOff x="-6816" y="655568"/>
            <a:chExt cx="8284684" cy="56550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84B3511-98B3-418A-905D-5B7600BC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186" y="3430640"/>
              <a:ext cx="4800000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CA1D6EC-C269-4B7B-B838-6EAA10C7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6" y="655568"/>
              <a:ext cx="4800000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7CDDCDD-272E-4A7F-8EF3-00CB048DE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868" y="790721"/>
              <a:ext cx="4800000" cy="28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98F17E4-FBE4-4929-967C-820972BA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6" y="3420132"/>
              <a:ext cx="4800000" cy="288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51A9A2-FC7A-4C66-AAD1-374B83C515FC}"/>
                  </a:ext>
                </a:extLst>
              </p:cNvPr>
              <p:cNvSpPr/>
              <p:nvPr/>
            </p:nvSpPr>
            <p:spPr>
              <a:xfrm>
                <a:off x="8488163" y="888372"/>
                <a:ext cx="3188919" cy="5589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found several energetically degenerate states as the classical ground state, including FM state, stripe states and a noncollinear state.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Cyan: [-111]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Pink: [1-11]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Yellow: [11-1]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Gray: [111]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51A9A2-FC7A-4C66-AAD1-374B83C51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163" y="888372"/>
                <a:ext cx="3188919" cy="5589031"/>
              </a:xfrm>
              <a:prstGeom prst="rect">
                <a:avLst/>
              </a:prstGeom>
              <a:blipFill>
                <a:blip r:embed="rId7"/>
                <a:stretch>
                  <a:fillRect l="-2863" r="-3817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17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DFB509-8B71-47F2-9375-6DE47443C0EA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DFB509-8B71-47F2-9375-6DE47443C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39DA6BC-310B-4683-A2D6-8A7B6AA54840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B9DE28-76F2-4B4C-8609-02C99BA53541}"/>
              </a:ext>
            </a:extLst>
          </p:cNvPr>
          <p:cNvGrpSpPr/>
          <p:nvPr/>
        </p:nvGrpSpPr>
        <p:grpSpPr>
          <a:xfrm>
            <a:off x="833120" y="1080000"/>
            <a:ext cx="6792140" cy="3600000"/>
            <a:chOff x="833120" y="1080000"/>
            <a:chExt cx="6792140" cy="36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39FB9D-0492-4A97-AAED-5993ECF0F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0"/>
            <a:stretch/>
          </p:blipFill>
          <p:spPr>
            <a:xfrm>
              <a:off x="4175761" y="1080000"/>
              <a:ext cx="3449499" cy="36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1E2912-619C-46A9-9C1C-7D441E4B0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77" r="8443" b="7087"/>
            <a:stretch/>
          </p:blipFill>
          <p:spPr>
            <a:xfrm>
              <a:off x="833120" y="1080000"/>
              <a:ext cx="3319800" cy="360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B9D2FB0-2C5E-4E29-9939-C7F45C056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92" y="848920"/>
            <a:ext cx="3840000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C0702F-65DD-43C3-A96E-357C5E8BC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80" y="3978000"/>
            <a:ext cx="648253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AC67B47-D8DB-48AF-9AA1-56A1EA00902E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AC67B47-D8DB-48AF-9AA1-56A1EA00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780229-0D95-4BE8-920D-109EDF7A7C0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A822945-77D1-4C10-8415-C9E3A87C9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4" y="892325"/>
            <a:ext cx="10800080" cy="54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4B66053-8ABC-445A-ACC8-90EF6B7C94C5}"/>
              </a:ext>
            </a:extLst>
          </p:cNvPr>
          <p:cNvGrpSpPr/>
          <p:nvPr/>
        </p:nvGrpSpPr>
        <p:grpSpPr>
          <a:xfrm>
            <a:off x="242897" y="1080000"/>
            <a:ext cx="7143646" cy="3600000"/>
            <a:chOff x="9217" y="1080000"/>
            <a:chExt cx="7143646" cy="36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325CCEA-658F-48AE-8977-0F25AB7A3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63" r="50695" b="9811"/>
            <a:stretch/>
          </p:blipFill>
          <p:spPr>
            <a:xfrm>
              <a:off x="9217" y="1080000"/>
              <a:ext cx="3336454" cy="36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FC042D4-2A73-446B-9398-589417DF9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67"/>
            <a:stretch/>
          </p:blipFill>
          <p:spPr>
            <a:xfrm>
              <a:off x="3336139" y="1080000"/>
              <a:ext cx="3816724" cy="360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892F7D-6E25-4042-9C8E-729C41ACCF45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892F7D-6E25-4042-9C8E-729C41ACC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112B87-AEE1-462C-9FBB-4BBD6F0A5072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AB71BC-2D16-4D24-9CD5-652B6FA220EC}"/>
              </a:ext>
            </a:extLst>
          </p:cNvPr>
          <p:cNvGrpSpPr>
            <a:grpSpLocks noChangeAspect="1"/>
          </p:cNvGrpSpPr>
          <p:nvPr/>
        </p:nvGrpSpPr>
        <p:grpSpPr>
          <a:xfrm>
            <a:off x="5506720" y="3712050"/>
            <a:ext cx="6602970" cy="3060000"/>
            <a:chOff x="0" y="834640"/>
            <a:chExt cx="10944531" cy="5072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DB29F52-49DC-4C41-84F4-6FF86B82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126" y="834640"/>
              <a:ext cx="3360000" cy="252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78DBC56-0A14-498C-A719-DEC143FC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20" y="1014640"/>
              <a:ext cx="5672211" cy="25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4277E88-F397-46EB-9835-27FB4E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6640"/>
              <a:ext cx="5672211" cy="25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BC52AD2-D30A-446D-BB18-C6F45A58B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20" y="3386640"/>
              <a:ext cx="5672211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472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0349DA-AC45-41F2-8765-C2946F7F6FAD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0349DA-AC45-41F2-8765-C2946F7F6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DC2B86-6B5E-4311-85DA-4ED0C137DD9E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E5CACF71-E75B-4FE2-A8AE-4EB817EB52D8}"/>
              </a:ext>
            </a:extLst>
          </p:cNvPr>
          <p:cNvGrpSpPr>
            <a:grpSpLocks noChangeAspect="1"/>
          </p:cNvGrpSpPr>
          <p:nvPr/>
        </p:nvGrpSpPr>
        <p:grpSpPr>
          <a:xfrm>
            <a:off x="819136" y="1629000"/>
            <a:ext cx="10553727" cy="3600000"/>
            <a:chOff x="1744092" y="787971"/>
            <a:chExt cx="6202495" cy="21157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719840-5E10-464B-B0A3-821DFB2CF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21" b="21219"/>
            <a:stretch/>
          </p:blipFill>
          <p:spPr>
            <a:xfrm>
              <a:off x="1744092" y="787971"/>
              <a:ext cx="6202495" cy="180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8DF363C-5F2B-40A4-93EE-2D617FFFD126}"/>
                </a:ext>
              </a:extLst>
            </p:cNvPr>
            <p:cNvSpPr txBox="1"/>
            <p:nvPr/>
          </p:nvSpPr>
          <p:spPr>
            <a:xfrm>
              <a:off x="1744092" y="2503601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Config-X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889B20-EBF6-482B-BE66-62C58197213D}"/>
                </a:ext>
              </a:extLst>
            </p:cNvPr>
            <p:cNvSpPr txBox="1"/>
            <p:nvPr/>
          </p:nvSpPr>
          <p:spPr>
            <a:xfrm>
              <a:off x="3705033" y="2503601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Config-Y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36A813C-967E-4D4B-A925-F667092DDD27}"/>
                </a:ext>
              </a:extLst>
            </p:cNvPr>
            <p:cNvSpPr txBox="1"/>
            <p:nvPr/>
          </p:nvSpPr>
          <p:spPr>
            <a:xfrm>
              <a:off x="5571106" y="2455800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Config-Z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12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6776A6-107F-4101-9611-3ACC0E2F1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r="7523"/>
          <a:stretch/>
        </p:blipFill>
        <p:spPr>
          <a:xfrm>
            <a:off x="121921" y="800604"/>
            <a:ext cx="2825815" cy="23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C0DBBA-285A-4BCD-8C42-A8CAA276877E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C0DBBA-285A-4BCD-8C42-A8CAA276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7160A3-A5B1-425F-BFF4-0C488A6FEB2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CD6149F-16F6-419E-87DF-34F73F324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3602897"/>
            <a:ext cx="6077372" cy="27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9B8B5F-F75A-4157-BB54-AAE6E0B17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91" y="3597035"/>
            <a:ext cx="6077363" cy="27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7AE229-C4A9-4059-961B-B72587804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00" y="785925"/>
            <a:ext cx="5267050" cy="23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28BD64-E6DD-402D-BF51-1FF947512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46" y="800604"/>
            <a:ext cx="526705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CAEB29-7DAD-4A7D-A7AD-B9F071596103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Summary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0833B6-2A11-40D7-9A9B-DF55402C4D9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865AA6-63DF-46F5-A868-25E6DFB34573}"/>
                  </a:ext>
                </a:extLst>
              </p:cNvPr>
              <p:cNvSpPr txBox="1"/>
              <p:nvPr/>
            </p:nvSpPr>
            <p:spPr>
              <a:xfrm>
                <a:off x="1620520" y="1177396"/>
                <a:ext cx="8950960" cy="501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Diagonalize the model Hamiltonian on a finite cluster with periodic boundary condition;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boundaries are obtained from the location of singular features in second derivatives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versus model parameters;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classical analysis and calculate the SMSF to determine the possible magnetic order;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the presence of the magnetically ordered states by using cluster spin-coherent state;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spin-excitation spectrum using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Lanczos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algorithm.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865AA6-63DF-46F5-A868-25E6DFB34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20" y="1177396"/>
                <a:ext cx="8950960" cy="5011949"/>
              </a:xfrm>
              <a:prstGeom prst="rect">
                <a:avLst/>
              </a:prstGeom>
              <a:blipFill>
                <a:blip r:embed="rId2"/>
                <a:stretch>
                  <a:fillRect l="-954" b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840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23A9F4-BA9E-42C9-9F1B-949511C1CE17}"/>
              </a:ext>
            </a:extLst>
          </p:cNvPr>
          <p:cNvSpPr/>
          <p:nvPr/>
        </p:nvSpPr>
        <p:spPr>
          <a:xfrm>
            <a:off x="3708167" y="2228671"/>
            <a:ext cx="47756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3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BB548-9B4C-4E52-BABC-D70B0743A5D8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Phase Diagram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07C631-1E8B-4B93-8F87-D864C486472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C6EB10F-A840-4BAD-9920-9E0AE3F1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" r="2408"/>
          <a:stretch/>
        </p:blipFill>
        <p:spPr>
          <a:xfrm>
            <a:off x="0" y="808291"/>
            <a:ext cx="8209280" cy="39961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AFEC70-24B1-443A-A72E-ECA9CF86E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/>
          <a:stretch/>
        </p:blipFill>
        <p:spPr>
          <a:xfrm>
            <a:off x="8107680" y="3199977"/>
            <a:ext cx="3535680" cy="3658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8A4022-C8F3-418B-A05B-35514CB3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6"/>
          <a:stretch/>
        </p:blipFill>
        <p:spPr>
          <a:xfrm>
            <a:off x="8107680" y="111760"/>
            <a:ext cx="3525520" cy="3357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BD647F1-1BBE-4782-A1BF-0B532D7F0561}"/>
                  </a:ext>
                </a:extLst>
              </p:cNvPr>
              <p:cNvSpPr/>
              <p:nvPr/>
            </p:nvSpPr>
            <p:spPr>
              <a:xfrm>
                <a:off x="4794474" y="4840541"/>
                <a:ext cx="396344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altLang="zh-CN" sz="2000" b="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i="1" dirty="0">
                    <a:solidFill>
                      <a:srgbClr val="0000CC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BD647F1-1BBE-4782-A1BF-0B532D7F0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74" y="4840541"/>
                <a:ext cx="3963445" cy="1323439"/>
              </a:xfrm>
              <a:prstGeom prst="rect">
                <a:avLst/>
              </a:prstGeom>
              <a:blipFill>
                <a:blip r:embed="rId4"/>
                <a:stretch>
                  <a:fillRect l="-1536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9B5188-767A-4527-91B7-86E3F455418C}"/>
                  </a:ext>
                </a:extLst>
              </p:cNvPr>
              <p:cNvSpPr/>
              <p:nvPr/>
            </p:nvSpPr>
            <p:spPr>
              <a:xfrm>
                <a:off x="131035" y="4777910"/>
                <a:ext cx="392280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2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9B5188-767A-4527-91B7-86E3F455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5" y="4777910"/>
                <a:ext cx="3922805" cy="1323439"/>
              </a:xfrm>
              <a:prstGeom prst="rect">
                <a:avLst/>
              </a:prstGeom>
              <a:blipFill>
                <a:blip r:embed="rId5"/>
                <a:stretch>
                  <a:fillRect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E163BDB-8C56-4604-8312-4935EE559BAD}"/>
              </a:ext>
            </a:extLst>
          </p:cNvPr>
          <p:cNvSpPr txBox="1"/>
          <p:nvPr/>
        </p:nvSpPr>
        <p:spPr>
          <a:xfrm>
            <a:off x="-15897" y="6294470"/>
            <a:ext cx="488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Catuneanu </a:t>
            </a:r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Phys. Rev. B 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165108 (2015)</a:t>
            </a:r>
          </a:p>
        </p:txBody>
      </p:sp>
    </p:spTree>
    <p:extLst>
      <p:ext uri="{BB962C8B-B14F-4D97-AF65-F5344CB8AC3E}">
        <p14:creationId xmlns:p14="http://schemas.microsoft.com/office/powerpoint/2010/main" val="371972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772B33-0B00-4290-8166-9075BFCC950B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boundary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E2FA2C-7202-47DD-B281-E2980ACD60D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D15047-5213-40CB-9C67-7773B451071E}"/>
                  </a:ext>
                </a:extLst>
              </p:cNvPr>
              <p:cNvSpPr txBox="1"/>
              <p:nvPr/>
            </p:nvSpPr>
            <p:spPr>
              <a:xfrm>
                <a:off x="843280" y="934720"/>
                <a:ext cx="10332720" cy="1452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Diagonalize the model Hamiltonian on 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4×6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 with periodic boundary condition. The phase boundaries are obtained from the location of singular features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D15047-5213-40CB-9C67-7773B451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" y="934720"/>
                <a:ext cx="10332720" cy="1452001"/>
              </a:xfrm>
              <a:prstGeom prst="rect">
                <a:avLst/>
              </a:prstGeom>
              <a:blipFill>
                <a:blip r:embed="rId2"/>
                <a:stretch>
                  <a:fillRect l="-885" t="-3347" r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B25AEE9E-1587-4627-95F6-A21B9B6FE382}"/>
              </a:ext>
            </a:extLst>
          </p:cNvPr>
          <p:cNvGrpSpPr/>
          <p:nvPr/>
        </p:nvGrpSpPr>
        <p:grpSpPr>
          <a:xfrm>
            <a:off x="737429" y="3702703"/>
            <a:ext cx="10096242" cy="3064829"/>
            <a:chOff x="1113349" y="2707432"/>
            <a:chExt cx="10096242" cy="30648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3BC4E92-2D1E-4BD1-89E6-CB5422B63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816" y="2707432"/>
              <a:ext cx="6895775" cy="306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6297D80-1E4B-4A67-B329-DE4F87275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8" r="26390"/>
            <a:stretch/>
          </p:blipFill>
          <p:spPr>
            <a:xfrm>
              <a:off x="1113349" y="2712261"/>
              <a:ext cx="3200467" cy="30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248CA3-C0CD-4631-A701-0073F92F46E8}"/>
                  </a:ext>
                </a:extLst>
              </p:cNvPr>
              <p:cNvSpPr txBox="1"/>
              <p:nvPr/>
            </p:nvSpPr>
            <p:spPr>
              <a:xfrm>
                <a:off x="737429" y="2495128"/>
                <a:ext cx="7588680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3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248CA3-C0CD-4631-A701-0073F92F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9" y="2495128"/>
                <a:ext cx="7588680" cy="1094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8F772B-AAF4-46A9-8A1B-A1596F548329}"/>
                  </a:ext>
                </a:extLst>
              </p:cNvPr>
              <p:cNvSpPr/>
              <p:nvPr/>
            </p:nvSpPr>
            <p:spPr>
              <a:xfrm>
                <a:off x="8766627" y="2442132"/>
                <a:ext cx="224138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8F772B-AAF4-46A9-8A1B-A1596F548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27" y="2442132"/>
                <a:ext cx="2241383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48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9697E5-6F20-4287-8E51-A985E8AC8ACA}"/>
                  </a:ext>
                </a:extLst>
              </p:cNvPr>
              <p:cNvSpPr txBox="1"/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SMSF and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9697E5-6F20-4287-8E51-A985E8A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" y="222548"/>
                <a:ext cx="12189600" cy="523220"/>
              </a:xfrm>
              <a:prstGeom prst="rect">
                <a:avLst/>
              </a:prstGeom>
              <a:blipFill>
                <a:blip r:embed="rId2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26C891D-CB07-4C1F-8123-7D4D4D29A5B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051BA7-4CCC-49BD-B3E1-32AF4073FC58}"/>
                  </a:ext>
                </a:extLst>
              </p:cNvPr>
              <p:cNvSpPr txBox="1"/>
              <p:nvPr/>
            </p:nvSpPr>
            <p:spPr>
              <a:xfrm>
                <a:off x="1188720" y="1071880"/>
                <a:ext cx="9875520" cy="47425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Magnetic Structure Factor (SMSF):</a:t>
                </a:r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Spin Excitation Spectrum: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Im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)=⟨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051BA7-4CCC-49BD-B3E1-32AF4073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1071880"/>
                <a:ext cx="9875520" cy="4742517"/>
              </a:xfrm>
              <a:prstGeom prst="rect">
                <a:avLst/>
              </a:prstGeom>
              <a:blipFill>
                <a:blip r:embed="rId3"/>
                <a:stretch>
                  <a:fillRect l="-2160" t="-2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79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D8613A-929B-4A56-BBEA-D95EE6DF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41" y="812589"/>
            <a:ext cx="2983959" cy="29839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C93117-2F5E-40CC-8AA3-1E0B94A2DB47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Spin-Coherent State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E2953E-538F-4A27-828D-7395E9D15E4E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A3331-186C-4798-AE1C-D9D87D0BA82D}"/>
                  </a:ext>
                </a:extLst>
              </p:cNvPr>
              <p:cNvSpPr txBox="1"/>
              <p:nvPr/>
            </p:nvSpPr>
            <p:spPr>
              <a:xfrm>
                <a:off x="682864" y="806250"/>
                <a:ext cx="8938656" cy="5902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basic building block, we utilize the spin-1/2 coherent state: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|↑⟩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/2)</m:t>
                                    </m:r>
                                  </m:e>
                                </m:func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⁡(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/2)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is fully polarized along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direction. Here the cubic axes are used as a convenient reference frame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conventional spherical angles.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spin-coherent state on the cluster is constructed as a direct product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unit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forming the desired pattern.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8A3331-186C-4798-AE1C-D9D87D0BA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4" y="806250"/>
                <a:ext cx="8938656" cy="5902578"/>
              </a:xfrm>
              <a:prstGeom prst="rect">
                <a:avLst/>
              </a:prstGeom>
              <a:blipFill>
                <a:blip r:embed="rId3"/>
                <a:stretch>
                  <a:fillRect l="-887" r="-682" b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C2DFCF5-1D32-4DCE-A46F-5B048B410FB4}"/>
              </a:ext>
            </a:extLst>
          </p:cNvPr>
          <p:cNvSpPr txBox="1"/>
          <p:nvPr/>
        </p:nvSpPr>
        <p:spPr>
          <a:xfrm>
            <a:off x="7063357" y="6317726"/>
            <a:ext cx="488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Chaloupka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G.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Khaliullin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Phys. Rev. B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064435 (2016)</a:t>
            </a:r>
          </a:p>
        </p:txBody>
      </p:sp>
    </p:spTree>
    <p:extLst>
      <p:ext uri="{BB962C8B-B14F-4D97-AF65-F5344CB8AC3E}">
        <p14:creationId xmlns:p14="http://schemas.microsoft.com/office/powerpoint/2010/main" val="3365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011CC1-164E-40D3-83BB-AEEA4E8725A3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Spin-Coherent State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2E98B8-386D-4647-8005-BC8039C386C9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0E023CB-0BBD-4678-A643-7671B55F67BF}"/>
                  </a:ext>
                </a:extLst>
              </p:cNvPr>
              <p:cNvSpPr/>
              <p:nvPr/>
            </p:nvSpPr>
            <p:spPr>
              <a:xfrm>
                <a:off x="660400" y="798131"/>
                <a:ext cx="11104880" cy="5694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fully polarized state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bSup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energy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thus equal to the classical energy;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calculating the overlap between the exact cluster GS and cluster spin-coherent states, and maximizing the probability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 we can then identify the classical pattern that best fits the exact GS;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collinear states like FM and stripe, there is only one pair of independent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 example,  a FM state with the moment direction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explicitly expressed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 spin-coherent states are not orthogonal to each other.  For collinear cluster spin-coherent states, the overlap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</m:sSup>
                      </m:fName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angle between the direction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0E023CB-0BBD-4678-A643-7671B55F6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798131"/>
                <a:ext cx="11104880" cy="5694188"/>
              </a:xfrm>
              <a:prstGeom prst="rect">
                <a:avLst/>
              </a:prstGeom>
              <a:blipFill>
                <a:blip r:embed="rId2"/>
                <a:stretch>
                  <a:fillRect l="-714" r="-1098" b="-1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7D4ED20-6FED-4BBB-8862-0291018F6522}"/>
              </a:ext>
            </a:extLst>
          </p:cNvPr>
          <p:cNvSpPr txBox="1"/>
          <p:nvPr/>
        </p:nvSpPr>
        <p:spPr>
          <a:xfrm>
            <a:off x="7063357" y="6317726"/>
            <a:ext cx="488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Chaloupka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G. </a:t>
            </a: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Khaliullin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Phys. Rev. B </a:t>
            </a: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064435 (2016)</a:t>
            </a:r>
          </a:p>
        </p:txBody>
      </p:sp>
    </p:spTree>
    <p:extLst>
      <p:ext uri="{BB962C8B-B14F-4D97-AF65-F5344CB8AC3E}">
        <p14:creationId xmlns:p14="http://schemas.microsoft.com/office/powerpoint/2010/main" val="270001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911C14-FC90-44F1-BFB3-B10127DBEA2E}"/>
              </a:ext>
            </a:extLst>
          </p:cNvPr>
          <p:cNvSpPr txBox="1"/>
          <p:nvPr/>
        </p:nvSpPr>
        <p:spPr>
          <a:xfrm>
            <a:off x="4191" y="222548"/>
            <a:ext cx="12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FM-B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FE9AE1A-B040-4A27-AE03-60EBFFE7357E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64B88B-D8D9-4F28-80BC-6E04BFB0F418}"/>
              </a:ext>
            </a:extLst>
          </p:cNvPr>
          <p:cNvGrpSpPr/>
          <p:nvPr/>
        </p:nvGrpSpPr>
        <p:grpSpPr>
          <a:xfrm>
            <a:off x="4152424" y="813663"/>
            <a:ext cx="7552840" cy="5821789"/>
            <a:chOff x="1894744" y="798131"/>
            <a:chExt cx="7552840" cy="582178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1618ED0-52DD-4F0E-8A80-901584E77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584" y="3739920"/>
              <a:ext cx="3840000" cy="28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FADD05-4275-4535-A426-AFBFF427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184" y="798960"/>
              <a:ext cx="3840000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D9C205D-4644-4565-AD2F-2E89E33F3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744" y="3739920"/>
              <a:ext cx="3840000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A581252-B429-45B9-8CB9-AE85B1873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1" r="9607"/>
            <a:stretch/>
          </p:blipFill>
          <p:spPr>
            <a:xfrm>
              <a:off x="2128424" y="798131"/>
              <a:ext cx="3361306" cy="288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BB334C4-5784-4002-BDF0-4F53DD96D5A6}"/>
                  </a:ext>
                </a:extLst>
              </p:cNvPr>
              <p:cNvSpPr txBox="1"/>
              <p:nvPr/>
            </p:nvSpPr>
            <p:spPr>
              <a:xfrm>
                <a:off x="242213" y="1390025"/>
                <a:ext cx="414389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BB334C4-5784-4002-BDF0-4F53DD96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3" y="1390025"/>
                <a:ext cx="4143891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0360C562-1DDA-4588-BD04-02B6259F5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/>
        </p:blipFill>
        <p:spPr>
          <a:xfrm>
            <a:off x="423704" y="2946115"/>
            <a:ext cx="3728720" cy="39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2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1058</Words>
  <Application>Microsoft Office PowerPoint</Application>
  <PresentationFormat>宽屏</PresentationFormat>
  <Paragraphs>119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swang</cp:lastModifiedBy>
  <cp:revision>196</cp:revision>
  <dcterms:created xsi:type="dcterms:W3CDTF">2020-04-01T05:16:18Z</dcterms:created>
  <dcterms:modified xsi:type="dcterms:W3CDTF">2020-11-19T07:41:21Z</dcterms:modified>
</cp:coreProperties>
</file>